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6858000" cy="9906000" type="A4"/>
  <p:notesSz cx="6807200" cy="9939338"/>
  <p:defaultTextStyle>
    <a:defPPr>
      <a:defRPr lang="ja-JP"/>
    </a:defPPr>
    <a:lvl1pPr marL="0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1pPr>
    <a:lvl2pPr marL="478101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2pPr>
    <a:lvl3pPr marL="956199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3pPr>
    <a:lvl4pPr marL="1434300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4pPr>
    <a:lvl5pPr marL="1912400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5pPr>
    <a:lvl6pPr marL="2390500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6pPr>
    <a:lvl7pPr marL="2868599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7pPr>
    <a:lvl8pPr marL="3346699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8pPr>
    <a:lvl9pPr marL="3824799" algn="l" defTabSz="956199" rtl="0" eaLnBrk="1" latinLnBrk="0" hangingPunct="1">
      <a:defRPr kumimoji="1" sz="187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43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有田　健一" initials="有田　健一" lastIdx="2" clrIdx="0">
    <p:extLst>
      <p:ext uri="{19B8F6BF-5375-455C-9EA6-DF929625EA0E}">
        <p15:presenceInfo xmlns:p15="http://schemas.microsoft.com/office/powerpoint/2012/main" userId="S-1-5-21-849040981-459477582-1037964916-181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29265D"/>
    <a:srgbClr val="FDD000"/>
    <a:srgbClr val="FF3300"/>
    <a:srgbClr val="3399FF"/>
    <a:srgbClr val="000044"/>
    <a:srgbClr val="FF66FF"/>
    <a:srgbClr val="FF99FF"/>
    <a:srgbClr val="00FF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1949" autoAdjust="0"/>
  </p:normalViewPr>
  <p:slideViewPr>
    <p:cSldViewPr>
      <p:cViewPr varScale="1">
        <p:scale>
          <a:sx n="80" d="100"/>
          <a:sy n="80" d="100"/>
        </p:scale>
        <p:origin x="3084" y="96"/>
      </p:cViewPr>
      <p:guideLst>
        <p:guide orient="horz" pos="543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/>
          <a:lstStyle>
            <a:lvl1pPr algn="r">
              <a:defRPr sz="1200"/>
            </a:lvl1pPr>
          </a:lstStyle>
          <a:p>
            <a:fld id="{9A9ECCA9-756E-44F6-9FD1-4601FF0919FA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2963" y="744538"/>
            <a:ext cx="2581275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236" tIns="46118" rIns="92236" bIns="46118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21187"/>
            <a:ext cx="5445760" cy="4472702"/>
          </a:xfrm>
          <a:prstGeom prst="rect">
            <a:avLst/>
          </a:prstGeom>
        </p:spPr>
        <p:txBody>
          <a:bodyPr vert="horz" lIns="92236" tIns="46118" rIns="92236" bIns="46118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2236" tIns="46118" rIns="92236" bIns="46118" rtlCol="0" anchor="b"/>
          <a:lstStyle>
            <a:lvl1pPr algn="r">
              <a:defRPr sz="1200"/>
            </a:lvl1pPr>
          </a:lstStyle>
          <a:p>
            <a:fld id="{AD74B794-96AB-4B36-A257-4A9C8932499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507034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1pPr>
    <a:lvl2pPr marL="92387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2pPr>
    <a:lvl3pPr marL="184772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3pPr>
    <a:lvl4pPr marL="277159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4pPr>
    <a:lvl5pPr marL="369546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5pPr>
    <a:lvl6pPr marL="461933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6pPr>
    <a:lvl7pPr marL="554319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7pPr>
    <a:lvl8pPr marL="646705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8pPr>
    <a:lvl9pPr marL="739092" algn="l" defTabSz="184772" rtl="0" eaLnBrk="1" latinLnBrk="0" hangingPunct="1">
      <a:defRPr kumimoji="1" sz="243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2112963" y="744538"/>
            <a:ext cx="2581275" cy="3729037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74B794-96AB-4B36-A257-4A9C8932499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3641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1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50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0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651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01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75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302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1853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403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465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07830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17620060" y="2916768"/>
            <a:ext cx="5467350" cy="62123461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1215630" y="2916768"/>
            <a:ext cx="16290131" cy="62123461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2892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1334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3981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9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5045" indent="0">
              <a:buNone/>
              <a:defRPr sz="1789">
                <a:solidFill>
                  <a:schemeClr val="tx1">
                    <a:tint val="75000"/>
                  </a:schemeClr>
                </a:solidFill>
              </a:defRPr>
            </a:lvl2pPr>
            <a:lvl3pPr marL="910090" indent="0">
              <a:buNone/>
              <a:defRPr sz="1596">
                <a:solidFill>
                  <a:schemeClr val="tx1">
                    <a:tint val="75000"/>
                  </a:schemeClr>
                </a:solidFill>
              </a:defRPr>
            </a:lvl3pPr>
            <a:lvl4pPr marL="1365135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4pPr>
            <a:lvl5pPr marL="182018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5pPr>
            <a:lvl6pPr marL="2275225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6pPr>
            <a:lvl7pPr marL="273027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7pPr>
            <a:lvl8pPr marL="3185315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8pPr>
            <a:lvl9pPr marL="3640360" indent="0">
              <a:buNone/>
              <a:defRPr sz="13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42970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1215629" y="16989252"/>
            <a:ext cx="10878740" cy="48050979"/>
          </a:xfrm>
        </p:spPr>
        <p:txBody>
          <a:bodyPr/>
          <a:lstStyle>
            <a:lvl1pPr>
              <a:defRPr sz="2789"/>
            </a:lvl1pPr>
            <a:lvl2pPr>
              <a:defRPr sz="2385"/>
            </a:lvl2pPr>
            <a:lvl3pPr>
              <a:defRPr sz="2000"/>
            </a:lvl3pPr>
            <a:lvl4pPr>
              <a:defRPr sz="1789"/>
            </a:lvl4pPr>
            <a:lvl5pPr>
              <a:defRPr sz="1789"/>
            </a:lvl5pPr>
            <a:lvl6pPr>
              <a:defRPr sz="1789"/>
            </a:lvl6pPr>
            <a:lvl7pPr>
              <a:defRPr sz="1789"/>
            </a:lvl7pPr>
            <a:lvl8pPr>
              <a:defRPr sz="1789"/>
            </a:lvl8pPr>
            <a:lvl9pPr>
              <a:defRPr sz="17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12208672" y="16989252"/>
            <a:ext cx="10878741" cy="48050979"/>
          </a:xfrm>
        </p:spPr>
        <p:txBody>
          <a:bodyPr/>
          <a:lstStyle>
            <a:lvl1pPr>
              <a:defRPr sz="2789"/>
            </a:lvl1pPr>
            <a:lvl2pPr>
              <a:defRPr sz="2385"/>
            </a:lvl2pPr>
            <a:lvl3pPr>
              <a:defRPr sz="2000"/>
            </a:lvl3pPr>
            <a:lvl4pPr>
              <a:defRPr sz="1789"/>
            </a:lvl4pPr>
            <a:lvl5pPr>
              <a:defRPr sz="1789"/>
            </a:lvl5pPr>
            <a:lvl6pPr>
              <a:defRPr sz="1789"/>
            </a:lvl6pPr>
            <a:lvl7pPr>
              <a:defRPr sz="1789"/>
            </a:lvl7pPr>
            <a:lvl8pPr>
              <a:defRPr sz="1789"/>
            </a:lvl8pPr>
            <a:lvl9pPr>
              <a:defRPr sz="1789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09318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9"/>
            <a:ext cx="3030141" cy="924101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5045" indent="0">
              <a:buNone/>
              <a:defRPr sz="2000" b="1"/>
            </a:lvl2pPr>
            <a:lvl3pPr marL="910090" indent="0">
              <a:buNone/>
              <a:defRPr sz="1789" b="1"/>
            </a:lvl3pPr>
            <a:lvl4pPr marL="1365135" indent="0">
              <a:buNone/>
              <a:defRPr sz="1596" b="1"/>
            </a:lvl4pPr>
            <a:lvl5pPr marL="1820180" indent="0">
              <a:buNone/>
              <a:defRPr sz="1596" b="1"/>
            </a:lvl5pPr>
            <a:lvl6pPr marL="2275225" indent="0">
              <a:buNone/>
              <a:defRPr sz="1596" b="1"/>
            </a:lvl6pPr>
            <a:lvl7pPr marL="2730270" indent="0">
              <a:buNone/>
              <a:defRPr sz="1596" b="1"/>
            </a:lvl7pPr>
            <a:lvl8pPr marL="3185315" indent="0">
              <a:buNone/>
              <a:defRPr sz="1596" b="1"/>
            </a:lvl8pPr>
            <a:lvl9pPr marL="3640360" indent="0">
              <a:buNone/>
              <a:defRPr sz="159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385"/>
            </a:lvl1pPr>
            <a:lvl2pPr>
              <a:defRPr sz="2000"/>
            </a:lvl2pPr>
            <a:lvl3pPr>
              <a:defRPr sz="1789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9"/>
            <a:ext cx="3031331" cy="924101"/>
          </a:xfrm>
        </p:spPr>
        <p:txBody>
          <a:bodyPr anchor="b"/>
          <a:lstStyle>
            <a:lvl1pPr marL="0" indent="0">
              <a:buNone/>
              <a:defRPr sz="2385" b="1"/>
            </a:lvl1pPr>
            <a:lvl2pPr marL="455045" indent="0">
              <a:buNone/>
              <a:defRPr sz="2000" b="1"/>
            </a:lvl2pPr>
            <a:lvl3pPr marL="910090" indent="0">
              <a:buNone/>
              <a:defRPr sz="1789" b="1"/>
            </a:lvl3pPr>
            <a:lvl4pPr marL="1365135" indent="0">
              <a:buNone/>
              <a:defRPr sz="1596" b="1"/>
            </a:lvl4pPr>
            <a:lvl5pPr marL="1820180" indent="0">
              <a:buNone/>
              <a:defRPr sz="1596" b="1"/>
            </a:lvl5pPr>
            <a:lvl6pPr marL="2275225" indent="0">
              <a:buNone/>
              <a:defRPr sz="1596" b="1"/>
            </a:lvl6pPr>
            <a:lvl7pPr marL="2730270" indent="0">
              <a:buNone/>
              <a:defRPr sz="1596" b="1"/>
            </a:lvl7pPr>
            <a:lvl8pPr marL="3185315" indent="0">
              <a:buNone/>
              <a:defRPr sz="1596" b="1"/>
            </a:lvl8pPr>
            <a:lvl9pPr marL="3640360" indent="0">
              <a:buNone/>
              <a:defRPr sz="1596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385"/>
            </a:lvl1pPr>
            <a:lvl2pPr>
              <a:defRPr sz="2000"/>
            </a:lvl2pPr>
            <a:lvl3pPr>
              <a:defRPr sz="1789"/>
            </a:lvl3pPr>
            <a:lvl4pPr>
              <a:defRPr sz="1596"/>
            </a:lvl4pPr>
            <a:lvl5pPr>
              <a:defRPr sz="1596"/>
            </a:lvl5pPr>
            <a:lvl6pPr>
              <a:defRPr sz="1596"/>
            </a:lvl6pPr>
            <a:lvl7pPr>
              <a:defRPr sz="1596"/>
            </a:lvl7pPr>
            <a:lvl8pPr>
              <a:defRPr sz="1596"/>
            </a:lvl8pPr>
            <a:lvl9pPr>
              <a:defRPr sz="1596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0802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7549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6158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8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7"/>
            <a:ext cx="3833812" cy="8454497"/>
          </a:xfrm>
        </p:spPr>
        <p:txBody>
          <a:bodyPr/>
          <a:lstStyle>
            <a:lvl1pPr>
              <a:defRPr sz="3193"/>
            </a:lvl1pPr>
            <a:lvl2pPr>
              <a:defRPr sz="2789"/>
            </a:lvl2pPr>
            <a:lvl3pPr>
              <a:defRPr sz="2385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385"/>
            </a:lvl1pPr>
            <a:lvl2pPr marL="455045" indent="0">
              <a:buNone/>
              <a:defRPr sz="1193"/>
            </a:lvl2pPr>
            <a:lvl3pPr marL="910090" indent="0">
              <a:buNone/>
              <a:defRPr sz="1000"/>
            </a:lvl3pPr>
            <a:lvl4pPr marL="1365135" indent="0">
              <a:buNone/>
              <a:defRPr sz="904"/>
            </a:lvl4pPr>
            <a:lvl5pPr marL="1820180" indent="0">
              <a:buNone/>
              <a:defRPr sz="904"/>
            </a:lvl5pPr>
            <a:lvl6pPr marL="2275225" indent="0">
              <a:buNone/>
              <a:defRPr sz="904"/>
            </a:lvl6pPr>
            <a:lvl7pPr marL="2730270" indent="0">
              <a:buNone/>
              <a:defRPr sz="904"/>
            </a:lvl7pPr>
            <a:lvl8pPr marL="3185315" indent="0">
              <a:buNone/>
              <a:defRPr sz="904"/>
            </a:lvl8pPr>
            <a:lvl9pPr marL="3640360" indent="0">
              <a:buNone/>
              <a:defRPr sz="90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3447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193"/>
            </a:lvl1pPr>
            <a:lvl2pPr marL="455045" indent="0">
              <a:buNone/>
              <a:defRPr sz="2789"/>
            </a:lvl2pPr>
            <a:lvl3pPr marL="910090" indent="0">
              <a:buNone/>
              <a:defRPr sz="2385"/>
            </a:lvl3pPr>
            <a:lvl4pPr marL="1365135" indent="0">
              <a:buNone/>
              <a:defRPr sz="2000"/>
            </a:lvl4pPr>
            <a:lvl5pPr marL="1820180" indent="0">
              <a:buNone/>
              <a:defRPr sz="2000"/>
            </a:lvl5pPr>
            <a:lvl6pPr marL="2275225" indent="0">
              <a:buNone/>
              <a:defRPr sz="2000"/>
            </a:lvl6pPr>
            <a:lvl7pPr marL="2730270" indent="0">
              <a:buNone/>
              <a:defRPr sz="2000"/>
            </a:lvl7pPr>
            <a:lvl8pPr marL="3185315" indent="0">
              <a:buNone/>
              <a:defRPr sz="2000"/>
            </a:lvl8pPr>
            <a:lvl9pPr marL="364036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385"/>
            </a:lvl1pPr>
            <a:lvl2pPr marL="455045" indent="0">
              <a:buNone/>
              <a:defRPr sz="1193"/>
            </a:lvl2pPr>
            <a:lvl3pPr marL="910090" indent="0">
              <a:buNone/>
              <a:defRPr sz="1000"/>
            </a:lvl3pPr>
            <a:lvl4pPr marL="1365135" indent="0">
              <a:buNone/>
              <a:defRPr sz="904"/>
            </a:lvl4pPr>
            <a:lvl5pPr marL="1820180" indent="0">
              <a:buNone/>
              <a:defRPr sz="904"/>
            </a:lvl5pPr>
            <a:lvl6pPr marL="2275225" indent="0">
              <a:buNone/>
              <a:defRPr sz="904"/>
            </a:lvl6pPr>
            <a:lvl7pPr marL="2730270" indent="0">
              <a:buNone/>
              <a:defRPr sz="904"/>
            </a:lvl7pPr>
            <a:lvl8pPr marL="3185315" indent="0">
              <a:buNone/>
              <a:defRPr sz="904"/>
            </a:lvl8pPr>
            <a:lvl9pPr marL="3640360" indent="0">
              <a:buNone/>
              <a:defRPr sz="904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1372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473202" tIns="236601" rIns="473202" bIns="236601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473202" tIns="236601" rIns="473202" bIns="236601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l">
              <a:defRPr sz="11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AF861F-DDEE-423E-9FA2-0FB66AE8F016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ctr">
              <a:defRPr sz="11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473202" tIns="236601" rIns="473202" bIns="236601" rtlCol="0" anchor="ctr"/>
          <a:lstStyle>
            <a:lvl1pPr algn="r">
              <a:defRPr sz="11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886D6C-A819-4D47-AF7B-5AF2AE5993EA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9429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0090" rtl="0" eaLnBrk="1" latinLnBrk="0" hangingPunct="1">
        <a:spcBef>
          <a:spcPct val="0"/>
        </a:spcBef>
        <a:buNone/>
        <a:defRPr kumimoji="1" sz="438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1284" indent="-341284" algn="l" defTabSz="910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193" kern="1200">
          <a:solidFill>
            <a:schemeClr val="tx1"/>
          </a:solidFill>
          <a:latin typeface="+mn-lt"/>
          <a:ea typeface="+mn-ea"/>
          <a:cs typeface="+mn-cs"/>
        </a:defRPr>
      </a:lvl1pPr>
      <a:lvl2pPr marL="739448" indent="-284404" algn="l" defTabSz="9100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789" kern="1200">
          <a:solidFill>
            <a:schemeClr val="tx1"/>
          </a:solidFill>
          <a:latin typeface="+mn-lt"/>
          <a:ea typeface="+mn-ea"/>
          <a:cs typeface="+mn-cs"/>
        </a:defRPr>
      </a:lvl2pPr>
      <a:lvl3pPr marL="1137612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385" kern="1200">
          <a:solidFill>
            <a:schemeClr val="tx1"/>
          </a:solidFill>
          <a:latin typeface="+mn-lt"/>
          <a:ea typeface="+mn-ea"/>
          <a:cs typeface="+mn-cs"/>
        </a:defRPr>
      </a:lvl3pPr>
      <a:lvl4pPr marL="1592658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47702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02747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57793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12837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67882" indent="-227523" algn="l" defTabSz="91009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1pPr>
      <a:lvl2pPr marL="455045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2pPr>
      <a:lvl3pPr marL="910090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3pPr>
      <a:lvl4pPr marL="1365135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4pPr>
      <a:lvl5pPr marL="1820180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5pPr>
      <a:lvl6pPr marL="2275225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6pPr>
      <a:lvl7pPr marL="2730270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7pPr>
      <a:lvl8pPr marL="3185315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8pPr>
      <a:lvl9pPr marL="3640360" algn="l" defTabSz="910090" rtl="0" eaLnBrk="1" latinLnBrk="0" hangingPunct="1">
        <a:defRPr kumimoji="1" sz="17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グループ化 3"/>
          <p:cNvGrpSpPr/>
          <p:nvPr/>
        </p:nvGrpSpPr>
        <p:grpSpPr>
          <a:xfrm>
            <a:off x="-3455" y="9569142"/>
            <a:ext cx="6861455" cy="230067"/>
            <a:chOff x="-15252" y="41780225"/>
            <a:chExt cx="30290465" cy="1015652"/>
          </a:xfrm>
        </p:grpSpPr>
        <p:sp>
          <p:nvSpPr>
            <p:cNvPr id="80" name="正方形/長方形 79"/>
            <p:cNvSpPr/>
            <p:nvPr/>
          </p:nvSpPr>
          <p:spPr>
            <a:xfrm rot="10800000">
              <a:off x="-15251" y="41780225"/>
              <a:ext cx="30290464" cy="720000"/>
            </a:xfrm>
            <a:prstGeom prst="rect">
              <a:avLst/>
            </a:prstGeom>
            <a:solidFill>
              <a:srgbClr val="2926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857" dirty="0"/>
            </a:p>
          </p:txBody>
        </p:sp>
        <p:sp>
          <p:nvSpPr>
            <p:cNvPr id="81" name="正方形/長方形 80"/>
            <p:cNvSpPr/>
            <p:nvPr/>
          </p:nvSpPr>
          <p:spPr>
            <a:xfrm rot="10800000">
              <a:off x="-15252" y="42500225"/>
              <a:ext cx="30290463" cy="295652"/>
            </a:xfrm>
            <a:prstGeom prst="rect">
              <a:avLst/>
            </a:prstGeom>
            <a:solidFill>
              <a:srgbClr val="FD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857" dirty="0"/>
            </a:p>
          </p:txBody>
        </p:sp>
      </p:grpSp>
      <p:sp>
        <p:nvSpPr>
          <p:cNvPr id="18" name="対角する 2 つの角を丸めた四角形 17"/>
          <p:cNvSpPr/>
          <p:nvPr/>
        </p:nvSpPr>
        <p:spPr>
          <a:xfrm>
            <a:off x="116632" y="463133"/>
            <a:ext cx="5821180" cy="542510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研究テーマ</a:t>
            </a:r>
            <a:endParaRPr lang="en-US" altLang="ja-JP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 本文"/>
              </a:rPr>
              <a:t>熊本大学　</a:t>
            </a:r>
            <a:r>
              <a:rPr lang="en-US" altLang="ja-JP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※</a:t>
            </a:r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所属部局名</a:t>
            </a:r>
            <a:r>
              <a:rPr lang="en-US" altLang="ja-JP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※</a:t>
            </a:r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 本文"/>
              </a:rPr>
              <a:t>　</a:t>
            </a:r>
            <a:r>
              <a:rPr lang="en-US" altLang="ja-JP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※</a:t>
            </a:r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分野など</a:t>
            </a:r>
            <a:r>
              <a:rPr lang="en-US" altLang="ja-JP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※</a:t>
            </a:r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 本文"/>
              </a:rPr>
              <a:t>　</a:t>
            </a:r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  <a:latin typeface="ＭＳ Ｐゴシック 本文"/>
              </a:rPr>
              <a:t>職位</a:t>
            </a:r>
            <a:r>
              <a:rPr lang="ja-JP" altLang="en-US" sz="10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ＭＳ Ｐゴシック 本文"/>
              </a:rPr>
              <a:t>　〇〇〇〇</a:t>
            </a:r>
            <a:r>
              <a:rPr lang="ja-JP" altLang="en-US" sz="1087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　</a:t>
            </a:r>
            <a:endParaRPr lang="en-US" altLang="ja-JP" sz="1087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22" name="角丸四角形 21"/>
          <p:cNvSpPr/>
          <p:nvPr/>
        </p:nvSpPr>
        <p:spPr>
          <a:xfrm>
            <a:off x="162673" y="2939603"/>
            <a:ext cx="6523832" cy="4217309"/>
          </a:xfrm>
          <a:prstGeom prst="roundRect">
            <a:avLst>
              <a:gd name="adj" fmla="val 3299"/>
            </a:avLst>
          </a:prstGeom>
          <a:noFill/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8"/>
          </a:p>
        </p:txBody>
      </p:sp>
      <p:sp>
        <p:nvSpPr>
          <p:cNvPr id="23" name="対角する 2 つの角を丸めた四角形 22"/>
          <p:cNvSpPr/>
          <p:nvPr/>
        </p:nvSpPr>
        <p:spPr>
          <a:xfrm>
            <a:off x="79818" y="2792760"/>
            <a:ext cx="1630958" cy="312245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研究概要</a:t>
            </a:r>
            <a:endParaRPr lang="en-US" altLang="ja-JP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161366" y="7464022"/>
            <a:ext cx="6523832" cy="972205"/>
          </a:xfrm>
          <a:prstGeom prst="roundRect">
            <a:avLst>
              <a:gd name="adj" fmla="val 3299"/>
            </a:avLst>
          </a:prstGeom>
          <a:noFill/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8"/>
          </a:p>
        </p:txBody>
      </p:sp>
      <p:sp>
        <p:nvSpPr>
          <p:cNvPr id="27" name="対角する 2 つの角を丸めた四角形 26"/>
          <p:cNvSpPr/>
          <p:nvPr/>
        </p:nvSpPr>
        <p:spPr>
          <a:xfrm>
            <a:off x="85164" y="7303122"/>
            <a:ext cx="4639980" cy="326192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提供できる技術・マテリアルなど本研究のアピールポイント</a:t>
            </a:r>
            <a:endParaRPr lang="en-US" altLang="ja-JP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grpSp>
        <p:nvGrpSpPr>
          <p:cNvPr id="5" name="グループ化 4"/>
          <p:cNvGrpSpPr/>
          <p:nvPr/>
        </p:nvGrpSpPr>
        <p:grpSpPr>
          <a:xfrm>
            <a:off x="0" y="105153"/>
            <a:ext cx="6805458" cy="228334"/>
            <a:chOff x="-1" y="656"/>
            <a:chExt cx="30043263" cy="1008001"/>
          </a:xfrm>
        </p:grpSpPr>
        <p:pic>
          <p:nvPicPr>
            <p:cNvPr id="8" name="図 7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2522900" y="8088"/>
              <a:ext cx="7520362" cy="917484"/>
            </a:xfrm>
            <a:prstGeom prst="rect">
              <a:avLst/>
            </a:prstGeom>
          </p:spPr>
        </p:pic>
        <p:sp>
          <p:nvSpPr>
            <p:cNvPr id="83" name="正方形/長方形 82"/>
            <p:cNvSpPr/>
            <p:nvPr/>
          </p:nvSpPr>
          <p:spPr>
            <a:xfrm rot="10800000">
              <a:off x="-1" y="656"/>
              <a:ext cx="22319501" cy="684000"/>
            </a:xfrm>
            <a:prstGeom prst="rect">
              <a:avLst/>
            </a:prstGeom>
            <a:solidFill>
              <a:srgbClr val="29265D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857" dirty="0"/>
            </a:p>
          </p:txBody>
        </p:sp>
        <p:sp>
          <p:nvSpPr>
            <p:cNvPr id="16" name="正方形/長方形 15"/>
            <p:cNvSpPr/>
            <p:nvPr/>
          </p:nvSpPr>
          <p:spPr>
            <a:xfrm rot="10800000">
              <a:off x="0" y="684657"/>
              <a:ext cx="22319501" cy="324000"/>
            </a:xfrm>
            <a:prstGeom prst="rect">
              <a:avLst/>
            </a:prstGeom>
            <a:solidFill>
              <a:srgbClr val="FDD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ja-JP"/>
              </a:defPPr>
              <a:lvl1pPr marL="0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2088215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417643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626464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8352861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10441076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1252929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14617507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16705722" algn="l" defTabSz="4176431" rtl="0" eaLnBrk="1" latinLnBrk="0" hangingPunct="1">
                <a:defRPr kumimoji="1" sz="82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ja-JP" altLang="en-US" sz="1857" dirty="0"/>
            </a:p>
          </p:txBody>
        </p:sp>
      </p:grpSp>
      <p:sp>
        <p:nvSpPr>
          <p:cNvPr id="35" name="角丸四角形 34"/>
          <p:cNvSpPr/>
          <p:nvPr/>
        </p:nvSpPr>
        <p:spPr>
          <a:xfrm>
            <a:off x="161366" y="8754687"/>
            <a:ext cx="3098820" cy="719232"/>
          </a:xfrm>
          <a:prstGeom prst="roundRect">
            <a:avLst>
              <a:gd name="adj" fmla="val 5444"/>
            </a:avLst>
          </a:prstGeom>
          <a:noFill/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23"/>
          </a:p>
        </p:txBody>
      </p:sp>
      <p:sp>
        <p:nvSpPr>
          <p:cNvPr id="36" name="対角する 2 つの角を丸めた四角形 35"/>
          <p:cNvSpPr/>
          <p:nvPr/>
        </p:nvSpPr>
        <p:spPr>
          <a:xfrm>
            <a:off x="85164" y="8596128"/>
            <a:ext cx="2911787" cy="326192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知的財産権・論文など</a:t>
            </a:r>
            <a:endParaRPr lang="en-US" altLang="ja-JP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37" name="角丸四角形 36"/>
          <p:cNvSpPr/>
          <p:nvPr/>
        </p:nvSpPr>
        <p:spPr>
          <a:xfrm>
            <a:off x="3510214" y="8754687"/>
            <a:ext cx="3174985" cy="719232"/>
          </a:xfrm>
          <a:prstGeom prst="roundRect">
            <a:avLst>
              <a:gd name="adj" fmla="val 5444"/>
            </a:avLst>
          </a:prstGeom>
          <a:noFill/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23"/>
          </a:p>
        </p:txBody>
      </p:sp>
      <p:sp>
        <p:nvSpPr>
          <p:cNvPr id="38" name="対角する 2 つの角を丸めた四角形 37"/>
          <p:cNvSpPr/>
          <p:nvPr/>
        </p:nvSpPr>
        <p:spPr>
          <a:xfrm>
            <a:off x="3436262" y="8596129"/>
            <a:ext cx="2308955" cy="325631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研究分野　・キーワード</a:t>
            </a:r>
            <a:endParaRPr lang="en-US" altLang="ja-JP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6BA6574D-F1A6-467E-B631-A4F17917CE70}"/>
              </a:ext>
            </a:extLst>
          </p:cNvPr>
          <p:cNvSpPr/>
          <p:nvPr/>
        </p:nvSpPr>
        <p:spPr>
          <a:xfrm>
            <a:off x="592388" y="3590325"/>
            <a:ext cx="533559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ja-JP" altLang="en-US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 ・１２ポイント以上でご記入下さい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・図または写真を一枚以上ご使用下さい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・本項目は２ページに渡っても構いません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・他の研究との優位性・オリジナリティ</a:t>
            </a:r>
            <a:endParaRPr lang="en-US" altLang="ja-JP" sz="1200" dirty="0">
              <a:solidFill>
                <a:srgbClr val="000000"/>
              </a:solidFill>
              <a:latin typeface="ＭＳ Ｐゴシック" panose="020B0600070205080204" pitchFamily="50" charset="-128"/>
            </a:endParaRP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・本研究により期待される社会的な波及効果についてご記入下さい</a:t>
            </a:r>
          </a:p>
          <a:p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・本研究をもとに、将来社会に対してどのよう貢献したいと考えるか、先生自身の考えを記載してください</a:t>
            </a:r>
            <a:endParaRPr lang="ja-JP" altLang="en-US" sz="1200" dirty="0"/>
          </a:p>
        </p:txBody>
      </p:sp>
      <p:sp>
        <p:nvSpPr>
          <p:cNvPr id="19" name="角丸四角形 36">
            <a:extLst>
              <a:ext uri="{FF2B5EF4-FFF2-40B4-BE49-F238E27FC236}">
                <a16:creationId xmlns:a16="http://schemas.microsoft.com/office/drawing/2014/main" id="{227CDBE4-D1DC-4C6D-8A03-E0C10482178A}"/>
              </a:ext>
            </a:extLst>
          </p:cNvPr>
          <p:cNvSpPr/>
          <p:nvPr/>
        </p:nvSpPr>
        <p:spPr>
          <a:xfrm>
            <a:off x="6021288" y="463133"/>
            <a:ext cx="648072" cy="542510"/>
          </a:xfrm>
          <a:prstGeom prst="roundRect">
            <a:avLst>
              <a:gd name="adj" fmla="val 5444"/>
            </a:avLst>
          </a:prstGeom>
          <a:noFill/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923"/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DB26F5E-9B73-4A46-AD15-1F7C040E9899}"/>
              </a:ext>
            </a:extLst>
          </p:cNvPr>
          <p:cNvSpPr/>
          <p:nvPr/>
        </p:nvSpPr>
        <p:spPr>
          <a:xfrm>
            <a:off x="5911802" y="438562"/>
            <a:ext cx="829073" cy="5539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ja-JP" altLang="en-US" sz="900" dirty="0"/>
              <a:t>研究ステージ</a:t>
            </a:r>
            <a:endParaRPr lang="en-US" altLang="ja-JP" sz="900" dirty="0"/>
          </a:p>
          <a:p>
            <a:pPr algn="ctr"/>
            <a:r>
              <a:rPr lang="ja-JP" altLang="en-US" sz="900" dirty="0"/>
              <a:t>　分類</a:t>
            </a:r>
            <a:endParaRPr lang="en-US" altLang="ja-JP" sz="900" dirty="0"/>
          </a:p>
          <a:p>
            <a:pPr algn="ctr"/>
            <a:r>
              <a:rPr lang="en-US" altLang="ja-JP" sz="1200" dirty="0"/>
              <a:t>P, A, B, C</a:t>
            </a:r>
            <a:endParaRPr lang="ja-JP" altLang="en-US" sz="1200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108F6AB-DC9D-493D-9BE6-5BD6D4E6D98A}"/>
              </a:ext>
            </a:extLst>
          </p:cNvPr>
          <p:cNvSpPr/>
          <p:nvPr/>
        </p:nvSpPr>
        <p:spPr>
          <a:xfrm>
            <a:off x="2348880" y="1392456"/>
            <a:ext cx="4160569" cy="769441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ja-JP" altLang="en-US" sz="1100" dirty="0"/>
              <a:t>ステージP：シーズA移行を目指す基礎課題、要素技術の原理確認</a:t>
            </a:r>
          </a:p>
          <a:p>
            <a:r>
              <a:rPr lang="ja-JP" altLang="en-US" sz="1100" dirty="0"/>
              <a:t>ステージA：二年以内に関連特許出願を目指す基礎研究課題</a:t>
            </a:r>
          </a:p>
          <a:p>
            <a:r>
              <a:rPr lang="ja-JP" altLang="en-US" sz="1100" dirty="0"/>
              <a:t>ステージB：非臨床POC取得を目指す研究課題</a:t>
            </a:r>
          </a:p>
          <a:p>
            <a:r>
              <a:rPr lang="ja-JP" altLang="en-US" sz="1100" dirty="0"/>
              <a:t>ステージC：臨床POC取得を目指す研究課題</a:t>
            </a:r>
          </a:p>
        </p:txBody>
      </p:sp>
      <p:sp>
        <p:nvSpPr>
          <p:cNvPr id="6" name="矢印: 右 5">
            <a:extLst>
              <a:ext uri="{FF2B5EF4-FFF2-40B4-BE49-F238E27FC236}">
                <a16:creationId xmlns:a16="http://schemas.microsoft.com/office/drawing/2014/main" id="{86C02C7F-39BD-4C4C-BFAF-6243B7FC3264}"/>
              </a:ext>
            </a:extLst>
          </p:cNvPr>
          <p:cNvSpPr/>
          <p:nvPr/>
        </p:nvSpPr>
        <p:spPr>
          <a:xfrm rot="18078566">
            <a:off x="5740837" y="1000399"/>
            <a:ext cx="405420" cy="328947"/>
          </a:xfrm>
          <a:prstGeom prst="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4" name="角丸四角形 21">
            <a:extLst>
              <a:ext uri="{FF2B5EF4-FFF2-40B4-BE49-F238E27FC236}">
                <a16:creationId xmlns:a16="http://schemas.microsoft.com/office/drawing/2014/main" id="{C126B228-4CDF-4792-BA9A-139D67B9B57B}"/>
              </a:ext>
            </a:extLst>
          </p:cNvPr>
          <p:cNvSpPr/>
          <p:nvPr/>
        </p:nvSpPr>
        <p:spPr>
          <a:xfrm>
            <a:off x="160189" y="1133927"/>
            <a:ext cx="6523832" cy="1552090"/>
          </a:xfrm>
          <a:prstGeom prst="roundRect">
            <a:avLst>
              <a:gd name="adj" fmla="val 3299"/>
            </a:avLst>
          </a:prstGeom>
          <a:noFill/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578"/>
          </a:p>
        </p:txBody>
      </p:sp>
      <p:sp>
        <p:nvSpPr>
          <p:cNvPr id="25" name="対角する 2 つの角を丸めた四角形 22">
            <a:extLst>
              <a:ext uri="{FF2B5EF4-FFF2-40B4-BE49-F238E27FC236}">
                <a16:creationId xmlns:a16="http://schemas.microsoft.com/office/drawing/2014/main" id="{BA08C930-E055-43EA-98CD-1FE5DC11AB3A}"/>
              </a:ext>
            </a:extLst>
          </p:cNvPr>
          <p:cNvSpPr/>
          <p:nvPr/>
        </p:nvSpPr>
        <p:spPr>
          <a:xfrm>
            <a:off x="26355" y="1052558"/>
            <a:ext cx="1684422" cy="312245"/>
          </a:xfrm>
          <a:prstGeom prst="round2DiagRect">
            <a:avLst/>
          </a:prstGeom>
          <a:solidFill>
            <a:schemeClr val="bg1"/>
          </a:solidFill>
          <a:ln w="25400">
            <a:solidFill>
              <a:srgbClr val="29265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ja-JP"/>
            </a:defPPr>
            <a:lvl1pPr marL="0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2088215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417643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626464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8352861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10441076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1252929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14617507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16705722" algn="l" defTabSz="4176431" rtl="0" eaLnBrk="1" latinLnBrk="0" hangingPunct="1">
              <a:defRPr kumimoji="1" sz="82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400" b="1" dirty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ea"/>
              </a:rPr>
              <a:t>研究の背景・目的</a:t>
            </a:r>
            <a:endParaRPr lang="en-US" altLang="ja-JP" sz="1400" b="1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ea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C49D2A2A-CAAE-42B1-8158-B5FBFD3F2AD2}"/>
              </a:ext>
            </a:extLst>
          </p:cNvPr>
          <p:cNvSpPr/>
          <p:nvPr/>
        </p:nvSpPr>
        <p:spPr>
          <a:xfrm>
            <a:off x="407653" y="6220797"/>
            <a:ext cx="602890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2000" dirty="0">
                <a:latin typeface="ＭＳ Ｐゴシック" panose="020B0600070205080204" pitchFamily="50" charset="-128"/>
              </a:rPr>
              <a:t> それぞれの枠サイズは、必要に応じて変更可能です</a:t>
            </a:r>
          </a:p>
        </p:txBody>
      </p:sp>
    </p:spTree>
    <p:extLst>
      <p:ext uri="{BB962C8B-B14F-4D97-AF65-F5344CB8AC3E}">
        <p14:creationId xmlns:p14="http://schemas.microsoft.com/office/powerpoint/2010/main" val="1415899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195</Words>
  <Application>Microsoft Office PowerPoint</Application>
  <PresentationFormat>A4 210 x 297 mm</PresentationFormat>
  <Paragraphs>23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ＭＳ Ｐゴシック 本文</vt:lpstr>
      <vt:lpstr>Arial</vt:lpstr>
      <vt:lpstr>Calibri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kumamoto-u</dc:creator>
  <cp:lastModifiedBy>有田　健一</cp:lastModifiedBy>
  <cp:revision>112</cp:revision>
  <cp:lastPrinted>2021-05-27T08:29:05Z</cp:lastPrinted>
  <dcterms:created xsi:type="dcterms:W3CDTF">2014-01-31T04:49:21Z</dcterms:created>
  <dcterms:modified xsi:type="dcterms:W3CDTF">2021-05-27T08:42:02Z</dcterms:modified>
</cp:coreProperties>
</file>