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
  </p:notesMasterIdLst>
  <p:sldIdLst>
    <p:sldId id="271"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3" autoAdjust="0"/>
    <p:restoredTop sz="95314" autoAdjust="0"/>
  </p:normalViewPr>
  <p:slideViewPr>
    <p:cSldViewPr snapToGrid="0" showGuides="1">
      <p:cViewPr varScale="1">
        <p:scale>
          <a:sx n="163" d="100"/>
          <a:sy n="163" d="100"/>
        </p:scale>
        <p:origin x="1632" y="108"/>
      </p:cViewPr>
      <p:guideLst>
        <p:guide orient="horz" pos="206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F5E6C2-218B-46A1-A75F-9466F72846E2}" type="datetimeFigureOut">
              <a:rPr kumimoji="1" lang="ja-JP" altLang="en-US" smtClean="0"/>
              <a:t>2021/7/26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A292B4-708A-464B-BE68-CC6D1F097E0F}" type="slidenum">
              <a:rPr kumimoji="1" lang="ja-JP" altLang="en-US" smtClean="0"/>
              <a:t>‹#›</a:t>
            </a:fld>
            <a:endParaRPr kumimoji="1" lang="ja-JP" altLang="en-US"/>
          </a:p>
        </p:txBody>
      </p:sp>
    </p:spTree>
    <p:extLst>
      <p:ext uri="{BB962C8B-B14F-4D97-AF65-F5344CB8AC3E}">
        <p14:creationId xmlns:p14="http://schemas.microsoft.com/office/powerpoint/2010/main" val="28707319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E5C1324-5635-4E58-BCE4-8A11FFE4A19B}" type="datetime1">
              <a:rPr kumimoji="1" lang="ja-JP" altLang="en-US" smtClean="0"/>
              <a:t>2021/7/26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515350" y="6485900"/>
            <a:ext cx="615534" cy="365125"/>
          </a:xfrm>
          <a:prstGeom prst="rect">
            <a:avLst/>
          </a:prstGeom>
        </p:spPr>
        <p:txBody>
          <a:bodyPr/>
          <a:lstStyle/>
          <a:p>
            <a:fld id="{79A28783-85DB-4772-8189-0E5523E56317}" type="slidenum">
              <a:rPr kumimoji="1" lang="ja-JP" altLang="en-US" smtClean="0"/>
              <a:t>‹#›</a:t>
            </a:fld>
            <a:endParaRPr kumimoji="1" lang="ja-JP" altLang="en-US"/>
          </a:p>
        </p:txBody>
      </p:sp>
    </p:spTree>
    <p:extLst>
      <p:ext uri="{BB962C8B-B14F-4D97-AF65-F5344CB8AC3E}">
        <p14:creationId xmlns:p14="http://schemas.microsoft.com/office/powerpoint/2010/main" val="2292320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4C21B-5457-465A-87BB-2E4629674B8B}" type="datetime1">
              <a:rPr kumimoji="1" lang="ja-JP" altLang="en-US" smtClean="0"/>
              <a:t>2021/7/26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8515350" y="6485900"/>
            <a:ext cx="615534" cy="365125"/>
          </a:xfrm>
          <a:prstGeom prst="rect">
            <a:avLst/>
          </a:prstGeom>
        </p:spPr>
        <p:txBody>
          <a:bodyPr/>
          <a:lstStyle/>
          <a:p>
            <a:fld id="{79A28783-85DB-4772-8189-0E5523E56317}" type="slidenum">
              <a:rPr kumimoji="1" lang="ja-JP" altLang="en-US" smtClean="0"/>
              <a:t>‹#›</a:t>
            </a:fld>
            <a:endParaRPr kumimoji="1" lang="ja-JP" altLang="en-US"/>
          </a:p>
        </p:txBody>
      </p:sp>
    </p:spTree>
    <p:extLst>
      <p:ext uri="{BB962C8B-B14F-4D97-AF65-F5344CB8AC3E}">
        <p14:creationId xmlns:p14="http://schemas.microsoft.com/office/powerpoint/2010/main" val="37342150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78158-7D25-4277-8887-C47EA9DA6F6E}" type="datetime1">
              <a:rPr kumimoji="1" lang="ja-JP" altLang="en-US" smtClean="0"/>
              <a:t>2021/7/26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Tree>
    <p:extLst>
      <p:ext uri="{BB962C8B-B14F-4D97-AF65-F5344CB8AC3E}">
        <p14:creationId xmlns:p14="http://schemas.microsoft.com/office/powerpoint/2010/main" val="1395524203"/>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BF57453-D20B-43B6-B8C3-B016369B4774}"/>
              </a:ext>
            </a:extLst>
          </p:cNvPr>
          <p:cNvSpPr txBox="1"/>
          <p:nvPr/>
        </p:nvSpPr>
        <p:spPr>
          <a:xfrm>
            <a:off x="1536806" y="21669"/>
            <a:ext cx="6135013" cy="338554"/>
          </a:xfrm>
          <a:prstGeom prst="rect">
            <a:avLst/>
          </a:prstGeom>
          <a:noFill/>
        </p:spPr>
        <p:txBody>
          <a:bodyPr wrap="none" rtlCol="0">
            <a:spAutoFit/>
          </a:bodyPr>
          <a:lstStyle/>
          <a:p>
            <a:r>
              <a:rPr lang="ja-JP" altLang="en-US" sz="1600" b="1" dirty="0">
                <a:latin typeface="+mn-ea"/>
                <a:cs typeface="Times New Roman" panose="02020603050405020304" pitchFamily="18" charset="0"/>
              </a:rPr>
              <a:t>肥後銀行　イノベーション応援プログラム</a:t>
            </a:r>
            <a:r>
              <a:rPr kumimoji="1" lang="ja-JP" altLang="en-US" sz="1600" b="1" dirty="0" smtClean="0">
                <a:latin typeface="+mn-ea"/>
              </a:rPr>
              <a:t>予算</a:t>
            </a:r>
            <a:r>
              <a:rPr kumimoji="1" lang="ja-JP" altLang="en-US" sz="1600" b="1" dirty="0">
                <a:latin typeface="+mn-ea"/>
              </a:rPr>
              <a:t>執行ガイドライン</a:t>
            </a:r>
          </a:p>
        </p:txBody>
      </p:sp>
      <p:sp>
        <p:nvSpPr>
          <p:cNvPr id="11" name="正方形/長方形 10">
            <a:extLst>
              <a:ext uri="{FF2B5EF4-FFF2-40B4-BE49-F238E27FC236}">
                <a16:creationId xmlns:a16="http://schemas.microsoft.com/office/drawing/2014/main" id="{CD80EA26-1117-4502-9E77-DD0ACB2B4EC0}"/>
              </a:ext>
            </a:extLst>
          </p:cNvPr>
          <p:cNvSpPr/>
          <p:nvPr/>
        </p:nvSpPr>
        <p:spPr>
          <a:xfrm>
            <a:off x="156305" y="3672328"/>
            <a:ext cx="4345357" cy="307235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9388" indent="-179388" algn="just"/>
            <a:endParaRPr kumimoji="1" lang="en-US" altLang="ja-JP" sz="1100" dirty="0">
              <a:solidFill>
                <a:schemeClr val="tx1"/>
              </a:solidFill>
            </a:endParaRPr>
          </a:p>
          <a:p>
            <a:pPr marL="179388" indent="-179388" algn="just"/>
            <a:endParaRPr kumimoji="1" lang="en-US" altLang="ja-JP" sz="1100" dirty="0">
              <a:solidFill>
                <a:schemeClr val="tx1"/>
              </a:solidFill>
            </a:endParaRPr>
          </a:p>
          <a:p>
            <a:pPr marL="179388" indent="-179388" algn="just"/>
            <a:r>
              <a:rPr kumimoji="1" lang="ja-JP" altLang="en-US" sz="1100" dirty="0">
                <a:solidFill>
                  <a:schemeClr val="tx1"/>
                </a:solidFill>
              </a:rPr>
              <a:t>■共同研究に使用する物品</a:t>
            </a:r>
            <a:r>
              <a:rPr kumimoji="1" lang="en-US" altLang="ja-JP" sz="1100" dirty="0">
                <a:solidFill>
                  <a:schemeClr val="tx1"/>
                </a:solidFill>
              </a:rPr>
              <a:t>/</a:t>
            </a:r>
            <a:r>
              <a:rPr kumimoji="1" lang="ja-JP" altLang="en-US" sz="1100" dirty="0">
                <a:solidFill>
                  <a:schemeClr val="tx1"/>
                </a:solidFill>
              </a:rPr>
              <a:t>消耗品</a:t>
            </a:r>
            <a:r>
              <a:rPr kumimoji="1" lang="en-US" altLang="ja-JP" sz="1100" dirty="0">
                <a:solidFill>
                  <a:schemeClr val="tx1"/>
                </a:solidFill>
              </a:rPr>
              <a:t>/</a:t>
            </a:r>
            <a:r>
              <a:rPr kumimoji="1" lang="ja-JP" altLang="en-US" sz="1100" dirty="0">
                <a:solidFill>
                  <a:schemeClr val="tx1"/>
                </a:solidFill>
              </a:rPr>
              <a:t>薬品</a:t>
            </a:r>
            <a:r>
              <a:rPr kumimoji="1" lang="en-US" altLang="ja-JP" sz="1100" dirty="0">
                <a:solidFill>
                  <a:schemeClr val="tx1"/>
                </a:solidFill>
              </a:rPr>
              <a:t>/</a:t>
            </a:r>
            <a:r>
              <a:rPr kumimoji="1" lang="ja-JP" altLang="en-US" sz="1100" dirty="0">
                <a:solidFill>
                  <a:schemeClr val="tx1"/>
                </a:solidFill>
              </a:rPr>
              <a:t>機器使用料</a:t>
            </a:r>
            <a:r>
              <a:rPr kumimoji="1" lang="en-US" altLang="ja-JP" sz="1100" dirty="0">
                <a:solidFill>
                  <a:schemeClr val="tx1"/>
                </a:solidFill>
              </a:rPr>
              <a:t>/</a:t>
            </a:r>
            <a:r>
              <a:rPr kumimoji="1" lang="ja-JP" altLang="en-US" sz="1100" dirty="0">
                <a:solidFill>
                  <a:schemeClr val="tx1"/>
                </a:solidFill>
              </a:rPr>
              <a:t>装置の部品</a:t>
            </a:r>
            <a:endParaRPr kumimoji="1" lang="en-US" altLang="ja-JP" sz="1100" dirty="0">
              <a:solidFill>
                <a:schemeClr val="tx1"/>
              </a:solidFill>
            </a:endParaRPr>
          </a:p>
          <a:p>
            <a:pPr marL="179388" indent="-179388" algn="just"/>
            <a:r>
              <a:rPr kumimoji="1" lang="ja-JP" altLang="en-US" sz="1100" dirty="0">
                <a:solidFill>
                  <a:schemeClr val="tx1"/>
                </a:solidFill>
              </a:rPr>
              <a:t>■熊本創生推進機構が認める産学連携イベントへの参加経費（出展費</a:t>
            </a:r>
            <a:r>
              <a:rPr kumimoji="1" lang="en-US" altLang="ja-JP" sz="1100" dirty="0">
                <a:solidFill>
                  <a:schemeClr val="tx1"/>
                </a:solidFill>
              </a:rPr>
              <a:t>/</a:t>
            </a:r>
            <a:r>
              <a:rPr kumimoji="1" lang="ja-JP" altLang="en-US" sz="1100" dirty="0">
                <a:solidFill>
                  <a:schemeClr val="tx1"/>
                </a:solidFill>
              </a:rPr>
              <a:t>旅費）</a:t>
            </a:r>
            <a:endParaRPr kumimoji="1" lang="en-US" altLang="ja-JP" sz="1100" dirty="0">
              <a:solidFill>
                <a:schemeClr val="tx1"/>
              </a:solidFill>
            </a:endParaRPr>
          </a:p>
          <a:p>
            <a:pPr marL="179388" indent="-179388" algn="just"/>
            <a:r>
              <a:rPr kumimoji="1" lang="ja-JP" altLang="en-US" sz="1100" dirty="0">
                <a:solidFill>
                  <a:schemeClr val="tx1"/>
                </a:solidFill>
              </a:rPr>
              <a:t>■共同研究に使用する装置の維持・メンテナンス</a:t>
            </a:r>
          </a:p>
          <a:p>
            <a:pPr marL="179388" indent="-179388" algn="just"/>
            <a:r>
              <a:rPr kumimoji="1" lang="ja-JP" altLang="en-US" sz="1100" dirty="0">
                <a:solidFill>
                  <a:schemeClr val="tx1"/>
                </a:solidFill>
              </a:rPr>
              <a:t>■共同研究のための謝金</a:t>
            </a:r>
            <a:endParaRPr kumimoji="1" lang="en-US" altLang="ja-JP" sz="1100" dirty="0">
              <a:solidFill>
                <a:schemeClr val="tx1"/>
              </a:solidFill>
            </a:endParaRPr>
          </a:p>
          <a:p>
            <a:pPr marL="179388" indent="-179388" algn="just"/>
            <a:r>
              <a:rPr kumimoji="1" lang="ja-JP" altLang="en-US" sz="1100" dirty="0">
                <a:solidFill>
                  <a:schemeClr val="tx1"/>
                </a:solidFill>
              </a:rPr>
              <a:t>■妥当な量の消耗品類（ワイパー</a:t>
            </a:r>
            <a:r>
              <a:rPr kumimoji="1" lang="en-US" altLang="ja-JP" sz="1100" dirty="0">
                <a:solidFill>
                  <a:schemeClr val="tx1"/>
                </a:solidFill>
              </a:rPr>
              <a:t>1</a:t>
            </a:r>
            <a:r>
              <a:rPr kumimoji="1" lang="ja-JP" altLang="en-US" sz="1100" dirty="0">
                <a:solidFill>
                  <a:schemeClr val="tx1"/>
                </a:solidFill>
              </a:rPr>
              <a:t>ケース、コピー用紙</a:t>
            </a:r>
            <a:r>
              <a:rPr kumimoji="1" lang="en-US" altLang="ja-JP" sz="1100" dirty="0">
                <a:solidFill>
                  <a:schemeClr val="tx1"/>
                </a:solidFill>
              </a:rPr>
              <a:t>1</a:t>
            </a:r>
            <a:r>
              <a:rPr kumimoji="1" lang="ja-JP" altLang="en-US" sz="1100" dirty="0">
                <a:solidFill>
                  <a:schemeClr val="tx1"/>
                </a:solidFill>
              </a:rPr>
              <a:t>ケース、イオン交換カートリッジ</a:t>
            </a:r>
            <a:r>
              <a:rPr kumimoji="1" lang="en-US" altLang="ja-JP" sz="1100" dirty="0">
                <a:solidFill>
                  <a:schemeClr val="tx1"/>
                </a:solidFill>
              </a:rPr>
              <a:t>1</a:t>
            </a:r>
            <a:r>
              <a:rPr kumimoji="1" lang="ja-JP" altLang="en-US" sz="1100" dirty="0">
                <a:solidFill>
                  <a:schemeClr val="tx1"/>
                </a:solidFill>
              </a:rPr>
              <a:t>本等）</a:t>
            </a:r>
            <a:endParaRPr kumimoji="1" lang="en-US" altLang="ja-JP" sz="1100" dirty="0">
              <a:solidFill>
                <a:schemeClr val="tx1"/>
              </a:solidFill>
            </a:endParaRPr>
          </a:p>
          <a:p>
            <a:pPr marL="179388" indent="-179388" algn="just"/>
            <a:r>
              <a:rPr kumimoji="1" lang="ja-JP" altLang="en-US" sz="1100" dirty="0">
                <a:solidFill>
                  <a:schemeClr val="tx1"/>
                </a:solidFill>
              </a:rPr>
              <a:t>■共同研究に使用する</a:t>
            </a:r>
            <a:r>
              <a:rPr kumimoji="1" lang="en-US" altLang="ja-JP" sz="1100" dirty="0" err="1">
                <a:solidFill>
                  <a:schemeClr val="tx1"/>
                </a:solidFill>
              </a:rPr>
              <a:t>VBL</a:t>
            </a:r>
            <a:r>
              <a:rPr kumimoji="1" lang="ja-JP" altLang="en-US" sz="1100" dirty="0" err="1">
                <a:solidFill>
                  <a:schemeClr val="tx1"/>
                </a:solidFill>
              </a:rPr>
              <a:t>、</a:t>
            </a:r>
            <a:r>
              <a:rPr kumimoji="1" lang="ja-JP" altLang="en-US" sz="1100" dirty="0">
                <a:solidFill>
                  <a:schemeClr val="tx1"/>
                </a:solidFill>
              </a:rPr>
              <a:t>インキュラボ等熊本創生推進機構管理の部屋使用料</a:t>
            </a:r>
            <a:endParaRPr kumimoji="1" lang="en-US" altLang="ja-JP" sz="1100" dirty="0">
              <a:solidFill>
                <a:schemeClr val="tx1"/>
              </a:solidFill>
            </a:endParaRPr>
          </a:p>
          <a:p>
            <a:pPr marL="179388" indent="-179388" algn="just"/>
            <a:r>
              <a:rPr kumimoji="1" lang="ja-JP" altLang="en-US" sz="1100" dirty="0">
                <a:solidFill>
                  <a:schemeClr val="tx1"/>
                </a:solidFill>
              </a:rPr>
              <a:t>■その他、研究に必要であることが説明できる物品</a:t>
            </a:r>
            <a:endParaRPr kumimoji="1" lang="en-US" altLang="ja-JP" sz="1100" dirty="0">
              <a:solidFill>
                <a:schemeClr val="tx1"/>
              </a:solidFill>
            </a:endParaRPr>
          </a:p>
          <a:p>
            <a:pPr marL="179388" indent="-179388" algn="just"/>
            <a:endParaRPr kumimoji="1" lang="en-US" altLang="ja-JP" sz="1100" dirty="0">
              <a:solidFill>
                <a:schemeClr val="tx1"/>
              </a:solidFill>
            </a:endParaRPr>
          </a:p>
          <a:p>
            <a:pPr marL="179388" indent="-179388" algn="just"/>
            <a:endParaRPr kumimoji="1" lang="ja-JP" altLang="en-US" sz="1100" dirty="0">
              <a:solidFill>
                <a:schemeClr val="tx1"/>
              </a:solidFill>
            </a:endParaRPr>
          </a:p>
        </p:txBody>
      </p:sp>
      <p:sp>
        <p:nvSpPr>
          <p:cNvPr id="13" name="正方形/長方形 12">
            <a:extLst>
              <a:ext uri="{FF2B5EF4-FFF2-40B4-BE49-F238E27FC236}">
                <a16:creationId xmlns:a16="http://schemas.microsoft.com/office/drawing/2014/main" id="{514B4747-39C9-45D1-ACB3-993884D5BCC1}"/>
              </a:ext>
            </a:extLst>
          </p:cNvPr>
          <p:cNvSpPr/>
          <p:nvPr/>
        </p:nvSpPr>
        <p:spPr>
          <a:xfrm>
            <a:off x="4572000" y="3672328"/>
            <a:ext cx="4215948" cy="307235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9388" indent="-179388" algn="just"/>
            <a:endParaRPr kumimoji="1" lang="en-US" altLang="ja-JP" sz="1100" dirty="0">
              <a:solidFill>
                <a:schemeClr val="tx1"/>
              </a:solidFill>
            </a:endParaRPr>
          </a:p>
          <a:p>
            <a:pPr marL="179388" indent="-179388" algn="just"/>
            <a:endParaRPr kumimoji="1" lang="en-US" altLang="ja-JP" sz="1100" dirty="0">
              <a:solidFill>
                <a:schemeClr val="tx1"/>
              </a:solidFill>
            </a:endParaRPr>
          </a:p>
          <a:p>
            <a:pPr marL="179388" indent="-179388" algn="just"/>
            <a:r>
              <a:rPr kumimoji="1" lang="ja-JP" altLang="en-US" sz="1100" dirty="0">
                <a:solidFill>
                  <a:schemeClr val="tx1"/>
                </a:solidFill>
              </a:rPr>
              <a:t>■共同研究に使用</a:t>
            </a:r>
            <a:r>
              <a:rPr kumimoji="1" lang="ja-JP" altLang="en-US" sz="1100" dirty="0" smtClean="0">
                <a:solidFill>
                  <a:schemeClr val="tx1"/>
                </a:solidFill>
              </a:rPr>
              <a:t>しない物品</a:t>
            </a:r>
            <a:endParaRPr kumimoji="1" lang="en-US" altLang="ja-JP" sz="1100" dirty="0">
              <a:solidFill>
                <a:schemeClr val="tx1"/>
              </a:solidFill>
            </a:endParaRPr>
          </a:p>
          <a:p>
            <a:pPr marL="179388" indent="-179388" algn="just"/>
            <a:r>
              <a:rPr kumimoji="1" lang="ja-JP" altLang="en-US" sz="1100" dirty="0" smtClean="0">
                <a:solidFill>
                  <a:schemeClr val="tx1"/>
                </a:solidFill>
              </a:rPr>
              <a:t>■学会</a:t>
            </a:r>
            <a:r>
              <a:rPr kumimoji="1" lang="ja-JP" altLang="en-US" sz="1100" dirty="0">
                <a:solidFill>
                  <a:schemeClr val="tx1"/>
                </a:solidFill>
              </a:rPr>
              <a:t>参加登録費・出張費・旅費・学会年会費</a:t>
            </a:r>
            <a:endParaRPr kumimoji="1" lang="en-US" altLang="ja-JP" sz="1100" dirty="0">
              <a:solidFill>
                <a:schemeClr val="tx1"/>
              </a:solidFill>
            </a:endParaRPr>
          </a:p>
          <a:p>
            <a:pPr marL="179388" indent="-179388" algn="just"/>
            <a:r>
              <a:rPr kumimoji="1" lang="ja-JP" altLang="en-US" sz="1100" dirty="0">
                <a:solidFill>
                  <a:schemeClr val="tx1"/>
                </a:solidFill>
              </a:rPr>
              <a:t>■共同研究に使用しない</a:t>
            </a:r>
            <a:r>
              <a:rPr kumimoji="1" lang="en-US" altLang="ja-JP" sz="1100" dirty="0" err="1">
                <a:solidFill>
                  <a:schemeClr val="tx1"/>
                </a:solidFill>
              </a:rPr>
              <a:t>VBL</a:t>
            </a:r>
            <a:r>
              <a:rPr kumimoji="1" lang="ja-JP" altLang="en-US" sz="1100" dirty="0" err="1">
                <a:solidFill>
                  <a:schemeClr val="tx1"/>
                </a:solidFill>
              </a:rPr>
              <a:t>、</a:t>
            </a:r>
            <a:r>
              <a:rPr kumimoji="1" lang="ja-JP" altLang="en-US" sz="1100" dirty="0">
                <a:solidFill>
                  <a:schemeClr val="tx1"/>
                </a:solidFill>
              </a:rPr>
              <a:t>インキュラボ等熊本創生推進機構管理の部屋使用料、スペースチャージ</a:t>
            </a:r>
            <a:endParaRPr kumimoji="1" lang="en-US" altLang="ja-JP" sz="1100" dirty="0">
              <a:solidFill>
                <a:schemeClr val="tx1"/>
              </a:solidFill>
            </a:endParaRPr>
          </a:p>
          <a:p>
            <a:pPr marL="179388" indent="-179388" algn="just"/>
            <a:r>
              <a:rPr kumimoji="1" lang="ja-JP" altLang="en-US" sz="1100" dirty="0">
                <a:solidFill>
                  <a:schemeClr val="tx1"/>
                </a:solidFill>
              </a:rPr>
              <a:t>■光熱水費（明確に切り分けができる場合は可）</a:t>
            </a:r>
            <a:endParaRPr kumimoji="1" lang="en-US" altLang="ja-JP" sz="1100" dirty="0">
              <a:solidFill>
                <a:schemeClr val="tx1"/>
              </a:solidFill>
            </a:endParaRPr>
          </a:p>
          <a:p>
            <a:pPr marL="179388" indent="-179388" algn="just"/>
            <a:r>
              <a:rPr kumimoji="1" lang="ja-JP" altLang="en-US" sz="1100" dirty="0">
                <a:solidFill>
                  <a:schemeClr val="tx1"/>
                </a:solidFill>
              </a:rPr>
              <a:t>■研究と関連性が確認・説明できない</a:t>
            </a:r>
            <a:r>
              <a:rPr kumimoji="1" lang="ja-JP" altLang="en-US" sz="1100" dirty="0">
                <a:solidFill>
                  <a:srgbClr val="FF0000"/>
                </a:solidFill>
              </a:rPr>
              <a:t>同一大量の消耗品</a:t>
            </a:r>
            <a:r>
              <a:rPr kumimoji="1" lang="ja-JP" altLang="en-US" sz="1100" dirty="0">
                <a:solidFill>
                  <a:schemeClr val="tx1"/>
                </a:solidFill>
              </a:rPr>
              <a:t>（大量の、ワイパー・コピー用紙、トナー、インクカートリッジなどの一般消耗品、事務用品や日用品、機器消耗品（純水装置・培養用品等）、溶媒）</a:t>
            </a:r>
            <a:endParaRPr kumimoji="1" lang="en-US" altLang="ja-JP" sz="1100" dirty="0">
              <a:solidFill>
                <a:schemeClr val="tx1"/>
              </a:solidFill>
            </a:endParaRPr>
          </a:p>
          <a:p>
            <a:pPr marL="179388" indent="-179388" algn="just"/>
            <a:r>
              <a:rPr kumimoji="1" lang="ja-JP" altLang="en-US" sz="1100" dirty="0">
                <a:solidFill>
                  <a:schemeClr val="tx1"/>
                </a:solidFill>
              </a:rPr>
              <a:t>■個人的に使用する物品（飲食物、ウォーターサーバー、コーヒーメーカー等）</a:t>
            </a:r>
            <a:endParaRPr kumimoji="1" lang="en-US" altLang="ja-JP" sz="1100" dirty="0">
              <a:solidFill>
                <a:schemeClr val="tx1"/>
              </a:solidFill>
            </a:endParaRPr>
          </a:p>
          <a:p>
            <a:pPr marL="179388" indent="-179388" algn="just"/>
            <a:r>
              <a:rPr kumimoji="1" lang="ja-JP" altLang="en-US" sz="1100" dirty="0">
                <a:solidFill>
                  <a:schemeClr val="tx1"/>
                </a:solidFill>
              </a:rPr>
              <a:t>■会議費</a:t>
            </a:r>
            <a:r>
              <a:rPr kumimoji="1" lang="en-US" altLang="ja-JP" sz="1100" dirty="0">
                <a:solidFill>
                  <a:schemeClr val="tx1"/>
                </a:solidFill>
              </a:rPr>
              <a:t>/</a:t>
            </a:r>
            <a:r>
              <a:rPr kumimoji="1" lang="ja-JP" altLang="en-US" sz="1100" dirty="0">
                <a:solidFill>
                  <a:schemeClr val="tx1"/>
                </a:solidFill>
              </a:rPr>
              <a:t>知財経費</a:t>
            </a:r>
            <a:endParaRPr kumimoji="1" lang="en-US" altLang="ja-JP" sz="1100" dirty="0">
              <a:solidFill>
                <a:schemeClr val="tx1"/>
              </a:solidFill>
            </a:endParaRPr>
          </a:p>
          <a:p>
            <a:pPr marL="179388" indent="-179388" algn="just"/>
            <a:r>
              <a:rPr kumimoji="1" lang="ja-JP" altLang="en-US" sz="1100" dirty="0">
                <a:solidFill>
                  <a:schemeClr val="tx1"/>
                </a:solidFill>
              </a:rPr>
              <a:t>■施設</a:t>
            </a:r>
            <a:r>
              <a:rPr kumimoji="1" lang="en-US" altLang="ja-JP" sz="1100" dirty="0">
                <a:solidFill>
                  <a:schemeClr val="tx1"/>
                </a:solidFill>
              </a:rPr>
              <a:t>/</a:t>
            </a:r>
            <a:r>
              <a:rPr kumimoji="1" lang="ja-JP" altLang="en-US" sz="1100" dirty="0">
                <a:solidFill>
                  <a:schemeClr val="tx1"/>
                </a:solidFill>
              </a:rPr>
              <a:t>設備の修理費（エアコン</a:t>
            </a:r>
            <a:r>
              <a:rPr kumimoji="1" lang="en-US" altLang="ja-JP" sz="1100" dirty="0">
                <a:solidFill>
                  <a:schemeClr val="tx1"/>
                </a:solidFill>
              </a:rPr>
              <a:t>/</a:t>
            </a:r>
            <a:r>
              <a:rPr kumimoji="1" lang="ja-JP" altLang="en-US" sz="1100" dirty="0">
                <a:solidFill>
                  <a:schemeClr val="tx1"/>
                </a:solidFill>
              </a:rPr>
              <a:t>照明器具修理など）</a:t>
            </a:r>
            <a:endParaRPr kumimoji="1" lang="en-US" altLang="ja-JP" sz="1100" dirty="0">
              <a:solidFill>
                <a:schemeClr val="tx1"/>
              </a:solidFill>
            </a:endParaRPr>
          </a:p>
        </p:txBody>
      </p:sp>
      <p:sp>
        <p:nvSpPr>
          <p:cNvPr id="14" name="正方形/長方形 13">
            <a:extLst>
              <a:ext uri="{FF2B5EF4-FFF2-40B4-BE49-F238E27FC236}">
                <a16:creationId xmlns:a16="http://schemas.microsoft.com/office/drawing/2014/main" id="{73EDC719-C56D-4F34-A836-FA196DAE8181}"/>
              </a:ext>
            </a:extLst>
          </p:cNvPr>
          <p:cNvSpPr/>
          <p:nvPr/>
        </p:nvSpPr>
        <p:spPr>
          <a:xfrm>
            <a:off x="1780987" y="3672328"/>
            <a:ext cx="877163" cy="369332"/>
          </a:xfrm>
          <a:prstGeom prst="rect">
            <a:avLst/>
          </a:prstGeom>
        </p:spPr>
        <p:txBody>
          <a:bodyPr wrap="none">
            <a:spAutoFit/>
          </a:bodyPr>
          <a:lstStyle/>
          <a:p>
            <a:pPr algn="ctr"/>
            <a:r>
              <a:rPr kumimoji="1" lang="ja-JP" altLang="en-US" b="1" dirty="0"/>
              <a:t>支出可</a:t>
            </a:r>
            <a:endParaRPr kumimoji="1" lang="en-US" altLang="ja-JP" b="1" dirty="0"/>
          </a:p>
        </p:txBody>
      </p:sp>
      <p:sp>
        <p:nvSpPr>
          <p:cNvPr id="15" name="正方形/長方形 14">
            <a:extLst>
              <a:ext uri="{FF2B5EF4-FFF2-40B4-BE49-F238E27FC236}">
                <a16:creationId xmlns:a16="http://schemas.microsoft.com/office/drawing/2014/main" id="{E53904C9-200F-42B8-BDE1-0859CC66408B}"/>
              </a:ext>
            </a:extLst>
          </p:cNvPr>
          <p:cNvSpPr/>
          <p:nvPr/>
        </p:nvSpPr>
        <p:spPr>
          <a:xfrm>
            <a:off x="6182862" y="3672328"/>
            <a:ext cx="1107996" cy="369332"/>
          </a:xfrm>
          <a:prstGeom prst="rect">
            <a:avLst/>
          </a:prstGeom>
        </p:spPr>
        <p:txBody>
          <a:bodyPr wrap="none">
            <a:spAutoFit/>
          </a:bodyPr>
          <a:lstStyle/>
          <a:p>
            <a:pPr algn="ctr"/>
            <a:r>
              <a:rPr kumimoji="1" lang="ja-JP" altLang="en-US" b="1" dirty="0">
                <a:solidFill>
                  <a:srgbClr val="FF0000"/>
                </a:solidFill>
              </a:rPr>
              <a:t>支出不可</a:t>
            </a:r>
            <a:endParaRPr kumimoji="1" lang="en-US" altLang="ja-JP" b="1" dirty="0">
              <a:solidFill>
                <a:srgbClr val="FF0000"/>
              </a:solidFill>
            </a:endParaRPr>
          </a:p>
        </p:txBody>
      </p:sp>
      <p:sp>
        <p:nvSpPr>
          <p:cNvPr id="16" name="テキスト ボックス 15">
            <a:extLst>
              <a:ext uri="{FF2B5EF4-FFF2-40B4-BE49-F238E27FC236}">
                <a16:creationId xmlns:a16="http://schemas.microsoft.com/office/drawing/2014/main" id="{B79692A1-41AA-44F4-A37D-EFB0056CA615}"/>
              </a:ext>
            </a:extLst>
          </p:cNvPr>
          <p:cNvSpPr txBox="1"/>
          <p:nvPr/>
        </p:nvSpPr>
        <p:spPr>
          <a:xfrm>
            <a:off x="156306" y="368039"/>
            <a:ext cx="8631642" cy="3031599"/>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marL="179388" indent="-179388">
              <a:spcAft>
                <a:spcPts val="600"/>
              </a:spcAft>
            </a:pPr>
            <a:r>
              <a:rPr kumimoji="1" lang="ja-JP" altLang="en-US" sz="1200" b="1" dirty="0"/>
              <a:t>・購入できる物品は、</a:t>
            </a:r>
            <a:r>
              <a:rPr kumimoji="1" lang="ja-JP" altLang="en-US" sz="1200" b="1" dirty="0">
                <a:solidFill>
                  <a:srgbClr val="FF0000"/>
                </a:solidFill>
              </a:rPr>
              <a:t>共同研究の目的に資する用途に限定</a:t>
            </a:r>
            <a:r>
              <a:rPr kumimoji="1" lang="ja-JP" altLang="en-US" sz="1200" b="1" dirty="0"/>
              <a:t>します。</a:t>
            </a:r>
            <a:endParaRPr kumimoji="1" lang="en-US" altLang="ja-JP" sz="1200" b="1" dirty="0"/>
          </a:p>
          <a:p>
            <a:pPr marL="179388" indent="-179388">
              <a:spcAft>
                <a:spcPts val="600"/>
              </a:spcAft>
            </a:pPr>
            <a:r>
              <a:rPr kumimoji="1" lang="ja-JP" altLang="en-US" sz="1200" b="1" dirty="0"/>
              <a:t>・</a:t>
            </a:r>
            <a:r>
              <a:rPr kumimoji="1" lang="ja-JP" altLang="en-US" sz="1200" b="1" dirty="0" smtClean="0"/>
              <a:t>採択額が申請額と異なった場合、再度申請を行ってください</a:t>
            </a:r>
            <a:r>
              <a:rPr kumimoji="1" lang="ja-JP" altLang="en-US" sz="1200" b="1" dirty="0" smtClean="0"/>
              <a:t>。</a:t>
            </a:r>
            <a:endParaRPr kumimoji="1" lang="en-US" altLang="ja-JP" sz="1200" b="1" dirty="0"/>
          </a:p>
          <a:p>
            <a:pPr marL="179388" indent="-179388">
              <a:spcAft>
                <a:spcPts val="600"/>
              </a:spcAft>
            </a:pPr>
            <a:r>
              <a:rPr kumimoji="1" lang="ja-JP" altLang="en-US" sz="1200" b="1" dirty="0"/>
              <a:t>・執行計画書にない物品の購入はできません。</a:t>
            </a:r>
            <a:endParaRPr kumimoji="1" lang="en-US" altLang="ja-JP" sz="1200" b="1" dirty="0"/>
          </a:p>
          <a:p>
            <a:pPr marL="179388" indent="-179388">
              <a:spcAft>
                <a:spcPts val="600"/>
              </a:spcAft>
            </a:pPr>
            <a:r>
              <a:rPr kumimoji="1" lang="ja-JP" altLang="en-US" sz="1200" b="1" dirty="0"/>
              <a:t>・支出不可とされているもので共同研究に必要である場合は執行計画書で必要性を説明し、許可を得てください。</a:t>
            </a:r>
            <a:endParaRPr kumimoji="1" lang="en-US" altLang="ja-JP" sz="1200" b="1" dirty="0"/>
          </a:p>
          <a:p>
            <a:pPr marL="179388" indent="-179388">
              <a:spcAft>
                <a:spcPts val="600"/>
              </a:spcAft>
            </a:pPr>
            <a:r>
              <a:rPr kumimoji="1" lang="ja-JP" altLang="en-US" sz="1200" b="1" dirty="0"/>
              <a:t>・承認後、原則的に変更は認めませんが、研究計画の変更、申請物品実価格の大幅な変動や入手不可となった場合には、変更・追加ができますので、再度申請を行ってください。</a:t>
            </a:r>
            <a:endParaRPr kumimoji="1" lang="en-US" altLang="ja-JP" sz="1200" b="1" dirty="0"/>
          </a:p>
          <a:p>
            <a:pPr marL="179388" indent="-179388">
              <a:spcAft>
                <a:spcPts val="600"/>
              </a:spcAft>
            </a:pPr>
            <a:r>
              <a:rPr kumimoji="1" lang="ja-JP" altLang="en-US" sz="1200" b="1" dirty="0"/>
              <a:t>・なお、承認した物品の同等品への変更・軽微な変更は届け出なしで変更可能です。</a:t>
            </a:r>
            <a:endParaRPr kumimoji="1" lang="en-US" altLang="ja-JP" sz="1200" b="1" dirty="0"/>
          </a:p>
          <a:p>
            <a:pPr marL="179388" indent="-179388">
              <a:spcAft>
                <a:spcPts val="600"/>
              </a:spcAft>
            </a:pPr>
            <a:r>
              <a:rPr kumimoji="1" lang="en-US" altLang="ja-JP" sz="1200" b="1" dirty="0"/>
              <a:t>			</a:t>
            </a:r>
            <a:r>
              <a:rPr kumimoji="1" lang="ja-JP" altLang="en-US" sz="1200" b="1" dirty="0"/>
              <a:t>同等品例）</a:t>
            </a:r>
            <a:r>
              <a:rPr kumimoji="1" lang="en-US" altLang="ja-JP" sz="1200" b="1" dirty="0"/>
              <a:t>	</a:t>
            </a:r>
          </a:p>
          <a:p>
            <a:endParaRPr kumimoji="1" lang="en-US" altLang="ja-JP" sz="1200" b="1" dirty="0"/>
          </a:p>
          <a:p>
            <a:endParaRPr kumimoji="1" lang="en-US" altLang="ja-JP" sz="1200" b="1" dirty="0"/>
          </a:p>
          <a:p>
            <a:endParaRPr kumimoji="1" lang="en-US" altLang="ja-JP" sz="1200" b="1" dirty="0"/>
          </a:p>
          <a:p>
            <a:endParaRPr kumimoji="1" lang="en-US" altLang="ja-JP" sz="1200" b="1" dirty="0"/>
          </a:p>
          <a:p>
            <a:endParaRPr kumimoji="1" lang="en-US" altLang="ja-JP" sz="1200" b="1" dirty="0"/>
          </a:p>
        </p:txBody>
      </p:sp>
      <p:graphicFrame>
        <p:nvGraphicFramePr>
          <p:cNvPr id="17" name="表 16">
            <a:extLst>
              <a:ext uri="{FF2B5EF4-FFF2-40B4-BE49-F238E27FC236}">
                <a16:creationId xmlns:a16="http://schemas.microsoft.com/office/drawing/2014/main" id="{B948FAEF-9794-4E7C-82F1-1CF793CF7F8A}"/>
              </a:ext>
            </a:extLst>
          </p:cNvPr>
          <p:cNvGraphicFramePr>
            <a:graphicFrameLocks noGrp="1"/>
          </p:cNvGraphicFramePr>
          <p:nvPr>
            <p:extLst>
              <p:ext uri="{D42A27DB-BD31-4B8C-83A1-F6EECF244321}">
                <p14:modId xmlns:p14="http://schemas.microsoft.com/office/powerpoint/2010/main" val="3738717551"/>
              </p:ext>
            </p:extLst>
          </p:nvPr>
        </p:nvGraphicFramePr>
        <p:xfrm>
          <a:off x="2229322" y="2159840"/>
          <a:ext cx="3808957" cy="1143000"/>
        </p:xfrm>
        <a:graphic>
          <a:graphicData uri="http://schemas.openxmlformats.org/drawingml/2006/table">
            <a:tbl>
              <a:tblPr firstRow="1" bandRow="1">
                <a:tableStyleId>{5C22544A-7EE6-4342-B048-85BDC9FD1C3A}</a:tableStyleId>
              </a:tblPr>
              <a:tblGrid>
                <a:gridCol w="1343830">
                  <a:extLst>
                    <a:ext uri="{9D8B030D-6E8A-4147-A177-3AD203B41FA5}">
                      <a16:colId xmlns:a16="http://schemas.microsoft.com/office/drawing/2014/main" val="985566777"/>
                    </a:ext>
                  </a:extLst>
                </a:gridCol>
                <a:gridCol w="1238435">
                  <a:extLst>
                    <a:ext uri="{9D8B030D-6E8A-4147-A177-3AD203B41FA5}">
                      <a16:colId xmlns:a16="http://schemas.microsoft.com/office/drawing/2014/main" val="689977297"/>
                    </a:ext>
                  </a:extLst>
                </a:gridCol>
                <a:gridCol w="1226692">
                  <a:extLst>
                    <a:ext uri="{9D8B030D-6E8A-4147-A177-3AD203B41FA5}">
                      <a16:colId xmlns:a16="http://schemas.microsoft.com/office/drawing/2014/main" val="1193420236"/>
                    </a:ext>
                  </a:extLst>
                </a:gridCol>
              </a:tblGrid>
              <a:tr h="201253">
                <a:tc>
                  <a:txBody>
                    <a:bodyPr/>
                    <a:lstStyle/>
                    <a:p>
                      <a:pPr algn="ctr"/>
                      <a:r>
                        <a:rPr kumimoji="1" lang="ja-JP" altLang="en-US" sz="900" dirty="0"/>
                        <a:t>申請時</a:t>
                      </a:r>
                    </a:p>
                  </a:txBody>
                  <a:tcPr/>
                </a:tc>
                <a:tc>
                  <a:txBody>
                    <a:bodyPr/>
                    <a:lstStyle/>
                    <a:p>
                      <a:pPr algn="ctr"/>
                      <a:r>
                        <a:rPr kumimoji="1" lang="ja-JP" altLang="en-US" sz="900" dirty="0"/>
                        <a:t>変更</a:t>
                      </a:r>
                    </a:p>
                  </a:txBody>
                  <a:tcPr/>
                </a:tc>
                <a:tc>
                  <a:txBody>
                    <a:bodyPr/>
                    <a:lstStyle/>
                    <a:p>
                      <a:pPr algn="ctr"/>
                      <a:r>
                        <a:rPr kumimoji="1" lang="ja-JP" altLang="en-US" sz="900" dirty="0"/>
                        <a:t>再申請の要否</a:t>
                      </a:r>
                    </a:p>
                  </a:txBody>
                  <a:tcPr/>
                </a:tc>
                <a:extLst>
                  <a:ext uri="{0D108BD9-81ED-4DB2-BD59-A6C34878D82A}">
                    <a16:rowId xmlns:a16="http://schemas.microsoft.com/office/drawing/2014/main" val="4132615303"/>
                  </a:ext>
                </a:extLst>
              </a:tr>
              <a:tr h="201253">
                <a:tc>
                  <a:txBody>
                    <a:bodyPr/>
                    <a:lstStyle/>
                    <a:p>
                      <a:r>
                        <a:rPr kumimoji="1" lang="en-US" altLang="ja-JP" sz="900" dirty="0" err="1"/>
                        <a:t>MilliQ</a:t>
                      </a:r>
                      <a:r>
                        <a:rPr kumimoji="1" lang="ja-JP" altLang="en-US" sz="900" dirty="0"/>
                        <a:t>カートリッジ</a:t>
                      </a:r>
                    </a:p>
                  </a:txBody>
                  <a:tcPr/>
                </a:tc>
                <a:tc>
                  <a:txBody>
                    <a:bodyPr/>
                    <a:lstStyle/>
                    <a:p>
                      <a:r>
                        <a:rPr kumimoji="1" lang="en-US" altLang="ja-JP" sz="900" dirty="0" err="1"/>
                        <a:t>Elix</a:t>
                      </a:r>
                      <a:r>
                        <a:rPr kumimoji="1" lang="en-US" altLang="ja-JP" sz="900" dirty="0"/>
                        <a:t> RO</a:t>
                      </a:r>
                      <a:r>
                        <a:rPr kumimoji="1" lang="ja-JP" altLang="en-US" sz="900" dirty="0"/>
                        <a:t>カートリッジ</a:t>
                      </a:r>
                    </a:p>
                  </a:txBody>
                  <a:tcPr/>
                </a:tc>
                <a:tc>
                  <a:txBody>
                    <a:bodyPr/>
                    <a:lstStyle/>
                    <a:p>
                      <a:pPr algn="ctr"/>
                      <a:r>
                        <a:rPr kumimoji="1" lang="ja-JP" altLang="en-US" sz="900" dirty="0"/>
                        <a:t>不要</a:t>
                      </a:r>
                    </a:p>
                  </a:txBody>
                  <a:tcPr/>
                </a:tc>
                <a:extLst>
                  <a:ext uri="{0D108BD9-81ED-4DB2-BD59-A6C34878D82A}">
                    <a16:rowId xmlns:a16="http://schemas.microsoft.com/office/drawing/2014/main" val="2129145801"/>
                  </a:ext>
                </a:extLst>
              </a:tr>
              <a:tr h="201253">
                <a:tc>
                  <a:txBody>
                    <a:bodyPr/>
                    <a:lstStyle/>
                    <a:p>
                      <a:r>
                        <a:rPr kumimoji="1" lang="en-US" altLang="ja-JP" sz="900" dirty="0"/>
                        <a:t>Apple iPad PRO</a:t>
                      </a:r>
                      <a:endParaRPr kumimoji="1" lang="ja-JP" altLang="en-US" sz="900" dirty="0"/>
                    </a:p>
                  </a:txBody>
                  <a:tcPr/>
                </a:tc>
                <a:tc>
                  <a:txBody>
                    <a:bodyPr/>
                    <a:lstStyle/>
                    <a:p>
                      <a:r>
                        <a:rPr kumimoji="1" lang="en-US" altLang="ja-JP" sz="900" dirty="0"/>
                        <a:t>Apple iPad</a:t>
                      </a:r>
                      <a:endParaRPr kumimoji="1" lang="ja-JP" altLang="en-US" sz="900" dirty="0"/>
                    </a:p>
                  </a:txBody>
                  <a:tcPr/>
                </a:tc>
                <a:tc>
                  <a:txBody>
                    <a:bodyPr/>
                    <a:lstStyle/>
                    <a:p>
                      <a:pPr algn="ctr"/>
                      <a:r>
                        <a:rPr kumimoji="1" lang="ja-JP" altLang="en-US" sz="900" dirty="0"/>
                        <a:t>不要</a:t>
                      </a:r>
                    </a:p>
                  </a:txBody>
                  <a:tcPr/>
                </a:tc>
                <a:extLst>
                  <a:ext uri="{0D108BD9-81ED-4DB2-BD59-A6C34878D82A}">
                    <a16:rowId xmlns:a16="http://schemas.microsoft.com/office/drawing/2014/main" val="2285602625"/>
                  </a:ext>
                </a:extLst>
              </a:tr>
              <a:tr h="201253">
                <a:tc>
                  <a:txBody>
                    <a:bodyPr/>
                    <a:lstStyle/>
                    <a:p>
                      <a:r>
                        <a:rPr kumimoji="1" lang="ja-JP" altLang="en-US" sz="900" dirty="0"/>
                        <a:t>器具類</a:t>
                      </a:r>
                    </a:p>
                  </a:txBody>
                  <a:tcPr/>
                </a:tc>
                <a:tc>
                  <a:txBody>
                    <a:bodyPr/>
                    <a:lstStyle/>
                    <a:p>
                      <a:r>
                        <a:rPr kumimoji="1" lang="ja-JP" altLang="en-US" sz="900" dirty="0"/>
                        <a:t>デジカメ</a:t>
                      </a:r>
                    </a:p>
                  </a:txBody>
                  <a:tcPr/>
                </a:tc>
                <a:tc>
                  <a:txBody>
                    <a:bodyPr/>
                    <a:lstStyle/>
                    <a:p>
                      <a:pPr algn="ctr"/>
                      <a:r>
                        <a:rPr kumimoji="1" lang="ja-JP" altLang="en-US" sz="900" dirty="0"/>
                        <a:t>要</a:t>
                      </a:r>
                    </a:p>
                  </a:txBody>
                  <a:tcPr/>
                </a:tc>
                <a:extLst>
                  <a:ext uri="{0D108BD9-81ED-4DB2-BD59-A6C34878D82A}">
                    <a16:rowId xmlns:a16="http://schemas.microsoft.com/office/drawing/2014/main" val="535242165"/>
                  </a:ext>
                </a:extLst>
              </a:tr>
              <a:tr h="201253">
                <a:tc>
                  <a:txBody>
                    <a:bodyPr/>
                    <a:lstStyle/>
                    <a:p>
                      <a:r>
                        <a:rPr kumimoji="1" lang="ja-JP" altLang="en-US" sz="900" dirty="0"/>
                        <a:t>試薬類</a:t>
                      </a:r>
                    </a:p>
                  </a:txBody>
                  <a:tcPr/>
                </a:tc>
                <a:tc>
                  <a:txBody>
                    <a:bodyPr/>
                    <a:lstStyle/>
                    <a:p>
                      <a:r>
                        <a:rPr kumimoji="1" lang="en-US" altLang="ja-JP" sz="900" dirty="0"/>
                        <a:t>Apple</a:t>
                      </a:r>
                      <a:r>
                        <a:rPr kumimoji="1" lang="ja-JP" altLang="en-US" sz="900" dirty="0"/>
                        <a:t>　</a:t>
                      </a:r>
                      <a:r>
                        <a:rPr kumimoji="1" lang="en-US" altLang="ja-JP" sz="900" dirty="0"/>
                        <a:t>iPad</a:t>
                      </a:r>
                      <a:endParaRPr kumimoji="1" lang="ja-JP" altLang="en-US" sz="900" dirty="0"/>
                    </a:p>
                  </a:txBody>
                  <a:tcPr/>
                </a:tc>
                <a:tc>
                  <a:txBody>
                    <a:bodyPr/>
                    <a:lstStyle/>
                    <a:p>
                      <a:pPr algn="ctr"/>
                      <a:r>
                        <a:rPr kumimoji="1" lang="ja-JP" altLang="en-US" sz="900" dirty="0"/>
                        <a:t>要</a:t>
                      </a:r>
                    </a:p>
                  </a:txBody>
                  <a:tcPr/>
                </a:tc>
                <a:extLst>
                  <a:ext uri="{0D108BD9-81ED-4DB2-BD59-A6C34878D82A}">
                    <a16:rowId xmlns:a16="http://schemas.microsoft.com/office/drawing/2014/main" val="1127556755"/>
                  </a:ext>
                </a:extLst>
              </a:tr>
            </a:tbl>
          </a:graphicData>
        </a:graphic>
      </p:graphicFrame>
    </p:spTree>
    <p:extLst>
      <p:ext uri="{BB962C8B-B14F-4D97-AF65-F5344CB8AC3E}">
        <p14:creationId xmlns:p14="http://schemas.microsoft.com/office/powerpoint/2010/main" val="27653818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2869</TotalTime>
  <Words>428</Words>
  <Application>Microsoft Office PowerPoint</Application>
  <PresentationFormat>画面に合わせる (4:3)</PresentationFormat>
  <Paragraphs>47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tm.ogata</dc:creator>
  <cp:lastModifiedBy>tm.ogata</cp:lastModifiedBy>
  <cp:revision>162</cp:revision>
  <dcterms:created xsi:type="dcterms:W3CDTF">2019-02-13T10:33:47Z</dcterms:created>
  <dcterms:modified xsi:type="dcterms:W3CDTF">2021-07-26T02:35:21Z</dcterms:modified>
</cp:coreProperties>
</file>